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000"/>
    <a:srgbClr val="FFD5D5"/>
    <a:srgbClr val="CC0000"/>
    <a:srgbClr val="FFB3B3"/>
    <a:srgbClr val="FF5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961EF-EFD7-4641-8817-A3EA09725224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5E2D0-368E-4A49-AE32-57FF9BE17A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12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9" name="Groupe 8"/>
          <p:cNvGrpSpPr/>
          <p:nvPr userDrawn="1"/>
        </p:nvGrpSpPr>
        <p:grpSpPr>
          <a:xfrm>
            <a:off x="8740876" y="-1"/>
            <a:ext cx="3451121" cy="3509964"/>
            <a:chOff x="8740876" y="-1"/>
            <a:chExt cx="3451121" cy="3509964"/>
          </a:xfrm>
        </p:grpSpPr>
        <p:sp>
          <p:nvSpPr>
            <p:cNvPr id="7" name="Triangle isocèle 6"/>
            <p:cNvSpPr/>
            <p:nvPr userDrawn="1"/>
          </p:nvSpPr>
          <p:spPr>
            <a:xfrm rot="10800000">
              <a:off x="8740876" y="0"/>
              <a:ext cx="3451121" cy="3509963"/>
            </a:xfrm>
            <a:prstGeom prst="triangle">
              <a:avLst/>
            </a:prstGeom>
            <a:blipFill dpi="0" rotWithShape="0">
              <a:blip r:embed="rId2"/>
              <a:srcRect/>
              <a:stretch>
                <a:fillRect l="2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Triangle rectangle 7"/>
            <p:cNvSpPr/>
            <p:nvPr userDrawn="1"/>
          </p:nvSpPr>
          <p:spPr>
            <a:xfrm rot="10800000">
              <a:off x="8740876" y="-1"/>
              <a:ext cx="904568" cy="1828800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Triangle isocèle 9"/>
          <p:cNvSpPr/>
          <p:nvPr userDrawn="1"/>
        </p:nvSpPr>
        <p:spPr>
          <a:xfrm>
            <a:off x="10466436" y="1622323"/>
            <a:ext cx="1725564" cy="1887640"/>
          </a:xfrm>
          <a:prstGeom prst="triangle">
            <a:avLst>
              <a:gd name="adj" fmla="val 534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/>
          <p:cNvSpPr/>
          <p:nvPr userDrawn="1"/>
        </p:nvSpPr>
        <p:spPr>
          <a:xfrm>
            <a:off x="11385754" y="0"/>
            <a:ext cx="806245" cy="3490452"/>
          </a:xfrm>
          <a:custGeom>
            <a:avLst/>
            <a:gdLst>
              <a:gd name="connsiteX0" fmla="*/ 786581 w 790365"/>
              <a:gd name="connsiteY0" fmla="*/ 0 h 3490452"/>
              <a:gd name="connsiteX1" fmla="*/ 0 w 790365"/>
              <a:gd name="connsiteY1" fmla="*/ 1622323 h 3490452"/>
              <a:gd name="connsiteX2" fmla="*/ 786581 w 790365"/>
              <a:gd name="connsiteY2" fmla="*/ 3490452 h 3490452"/>
              <a:gd name="connsiteX3" fmla="*/ 786581 w 790365"/>
              <a:gd name="connsiteY3" fmla="*/ 0 h 349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365" h="3490452">
                <a:moveTo>
                  <a:pt x="786581" y="0"/>
                </a:moveTo>
                <a:lnTo>
                  <a:pt x="0" y="1622323"/>
                </a:lnTo>
                <a:lnTo>
                  <a:pt x="786581" y="3490452"/>
                </a:lnTo>
                <a:cubicBezTo>
                  <a:pt x="789858" y="2330245"/>
                  <a:pt x="793136" y="1170039"/>
                  <a:pt x="786581" y="0"/>
                </a:cubicBezTo>
                <a:close/>
              </a:path>
            </a:pathLst>
          </a:custGeom>
          <a:solidFill>
            <a:srgbClr val="FFB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/>
          <p:cNvSpPr/>
          <p:nvPr userDrawn="1"/>
        </p:nvSpPr>
        <p:spPr>
          <a:xfrm>
            <a:off x="580101" y="3602038"/>
            <a:ext cx="1725564" cy="1887640"/>
          </a:xfrm>
          <a:prstGeom prst="triangle">
            <a:avLst>
              <a:gd name="adj" fmla="val 53473"/>
            </a:avLst>
          </a:pr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 userDrawn="1"/>
        </p:nvSpPr>
        <p:spPr>
          <a:xfrm>
            <a:off x="1986116" y="4729316"/>
            <a:ext cx="747251" cy="757084"/>
          </a:xfrm>
          <a:custGeom>
            <a:avLst/>
            <a:gdLst>
              <a:gd name="connsiteX0" fmla="*/ 324464 w 747251"/>
              <a:gd name="connsiteY0" fmla="*/ 757084 h 757084"/>
              <a:gd name="connsiteX1" fmla="*/ 0 w 747251"/>
              <a:gd name="connsiteY1" fmla="*/ 0 h 757084"/>
              <a:gd name="connsiteX2" fmla="*/ 747251 w 747251"/>
              <a:gd name="connsiteY2" fmla="*/ 9832 h 757084"/>
              <a:gd name="connsiteX3" fmla="*/ 324464 w 747251"/>
              <a:gd name="connsiteY3" fmla="*/ 757084 h 757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251" h="757084">
                <a:moveTo>
                  <a:pt x="324464" y="757084"/>
                </a:moveTo>
                <a:lnTo>
                  <a:pt x="0" y="0"/>
                </a:lnTo>
                <a:lnTo>
                  <a:pt x="747251" y="9832"/>
                </a:lnTo>
                <a:lnTo>
                  <a:pt x="324464" y="757084"/>
                </a:lnTo>
                <a:close/>
              </a:path>
            </a:pathLst>
          </a:custGeom>
          <a:solidFill>
            <a:srgbClr val="FFB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7" y="3675112"/>
            <a:ext cx="1463945" cy="9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0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9" name="Triangle isocèle 8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Forme libre 13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orme libre 14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6" name="Connecteur droit 25"/>
            <p:cNvCxnSpPr>
              <a:stCxn id="15" idx="1"/>
              <a:endCxn id="18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Forme libre 28"/>
          <p:cNvSpPr/>
          <p:nvPr userDrawn="1"/>
        </p:nvSpPr>
        <p:spPr>
          <a:xfrm>
            <a:off x="-19665" y="1229032"/>
            <a:ext cx="1818968" cy="4080387"/>
          </a:xfrm>
          <a:custGeom>
            <a:avLst/>
            <a:gdLst>
              <a:gd name="connsiteX0" fmla="*/ 9833 w 1818968"/>
              <a:gd name="connsiteY0" fmla="*/ 393291 h 4080387"/>
              <a:gd name="connsiteX1" fmla="*/ 186813 w 1818968"/>
              <a:gd name="connsiteY1" fmla="*/ 0 h 4080387"/>
              <a:gd name="connsiteX2" fmla="*/ 1818968 w 1818968"/>
              <a:gd name="connsiteY2" fmla="*/ 4070555 h 4080387"/>
              <a:gd name="connsiteX3" fmla="*/ 0 w 1818968"/>
              <a:gd name="connsiteY3" fmla="*/ 4080387 h 4080387"/>
              <a:gd name="connsiteX4" fmla="*/ 9833 w 1818968"/>
              <a:gd name="connsiteY4" fmla="*/ 393291 h 408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968" h="4080387">
                <a:moveTo>
                  <a:pt x="9833" y="393291"/>
                </a:moveTo>
                <a:lnTo>
                  <a:pt x="186813" y="0"/>
                </a:lnTo>
                <a:lnTo>
                  <a:pt x="1818968" y="4070555"/>
                </a:lnTo>
                <a:lnTo>
                  <a:pt x="0" y="4080387"/>
                </a:lnTo>
                <a:cubicBezTo>
                  <a:pt x="3278" y="2857910"/>
                  <a:pt x="6555" y="1635432"/>
                  <a:pt x="9833" y="393291"/>
                </a:cubicBezTo>
                <a:close/>
              </a:path>
            </a:pathLst>
          </a:custGeom>
          <a:solidFill>
            <a:srgbClr val="FF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2313"/>
          </a:xfrm>
        </p:spPr>
        <p:txBody>
          <a:bodyPr/>
          <a:lstStyle>
            <a:lvl1pPr>
              <a:defRPr>
                <a:latin typeface="Britannic Bold" panose="020B0903060703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1pPr>
            <a:lvl2pPr marL="800100" indent="-342900">
              <a:buClr>
                <a:srgbClr val="C00000"/>
              </a:buClr>
              <a:buFont typeface="Calibri" panose="020F0502020204030204" pitchFamily="34" charset="0"/>
              <a:buChar char="̴"/>
              <a:defRPr/>
            </a:lvl2pPr>
            <a:lvl3pPr marL="1257300" indent="-342900">
              <a:buClr>
                <a:srgbClr val="CC0000"/>
              </a:buClr>
              <a:buFont typeface="Calibri" panose="020F0502020204030204" pitchFamily="34" charset="0"/>
              <a:buChar char="&gt;"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sp>
        <p:nvSpPr>
          <p:cNvPr id="30" name="Forme libre 29"/>
          <p:cNvSpPr/>
          <p:nvPr userDrawn="1"/>
        </p:nvSpPr>
        <p:spPr>
          <a:xfrm>
            <a:off x="-9832" y="5309419"/>
            <a:ext cx="698090" cy="511278"/>
          </a:xfrm>
          <a:custGeom>
            <a:avLst/>
            <a:gdLst>
              <a:gd name="connsiteX0" fmla="*/ 0 w 707922"/>
              <a:gd name="connsiteY0" fmla="*/ 19664 h 530942"/>
              <a:gd name="connsiteX1" fmla="*/ 707922 w 707922"/>
              <a:gd name="connsiteY1" fmla="*/ 0 h 530942"/>
              <a:gd name="connsiteX2" fmla="*/ 344129 w 707922"/>
              <a:gd name="connsiteY2" fmla="*/ 530942 h 530942"/>
              <a:gd name="connsiteX3" fmla="*/ 0 w 707922"/>
              <a:gd name="connsiteY3" fmla="*/ 19664 h 530942"/>
              <a:gd name="connsiteX0" fmla="*/ 0 w 698090"/>
              <a:gd name="connsiteY0" fmla="*/ 0 h 511278"/>
              <a:gd name="connsiteX1" fmla="*/ 698090 w 698090"/>
              <a:gd name="connsiteY1" fmla="*/ 0 h 511278"/>
              <a:gd name="connsiteX2" fmla="*/ 344129 w 698090"/>
              <a:gd name="connsiteY2" fmla="*/ 511278 h 511278"/>
              <a:gd name="connsiteX3" fmla="*/ 0 w 698090"/>
              <a:gd name="connsiteY3" fmla="*/ 0 h 51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90" h="511278">
                <a:moveTo>
                  <a:pt x="0" y="0"/>
                </a:moveTo>
                <a:lnTo>
                  <a:pt x="698090" y="0"/>
                </a:lnTo>
                <a:lnTo>
                  <a:pt x="344129" y="511278"/>
                </a:lnTo>
                <a:lnTo>
                  <a:pt x="0" y="0"/>
                </a:lnTo>
                <a:close/>
              </a:path>
            </a:pathLst>
          </a:cu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29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lang="fr-FR" sz="4400" kern="1200" smtClean="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15" name="Triangle isocèle 14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 18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/>
            <p:cNvCxnSpPr>
              <a:stCxn id="17" idx="1"/>
              <a:endCxn id="20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704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fr-FR" sz="4400" kern="1200" smtClean="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457200" indent="-4572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1pPr>
            <a:lvl2pPr marL="685800" indent="-228600">
              <a:buClr>
                <a:srgbClr val="C00000"/>
              </a:buClr>
              <a:buFont typeface="Calibri" panose="020F0502020204030204" pitchFamily="34" charset="0"/>
              <a:buChar char="̴"/>
              <a:defRPr/>
            </a:lvl2pPr>
            <a:lvl3pPr marL="11430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1pPr>
            <a:lvl2pPr marL="685800" indent="-228600">
              <a:buClr>
                <a:srgbClr val="C00000"/>
              </a:buClr>
              <a:buFont typeface="Calibri" panose="020F0502020204030204" pitchFamily="34" charset="0"/>
              <a:buChar char="̴"/>
              <a:defRPr/>
            </a:lvl2pPr>
            <a:lvl3pPr marL="11430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15" name="Triangle isocèle 14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 18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/>
            <p:cNvCxnSpPr>
              <a:stCxn id="17" idx="1"/>
              <a:endCxn id="20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376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lang="fr-FR" sz="4400" kern="1200" smtClean="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1pPr>
            <a:lvl2pPr marL="685800" indent="-228600">
              <a:buClr>
                <a:srgbClr val="C00000"/>
              </a:buClr>
              <a:buFont typeface="Calibri" panose="020F0502020204030204" pitchFamily="34" charset="0"/>
              <a:buChar char="̴"/>
              <a:defRPr/>
            </a:lvl2pPr>
            <a:lvl3pPr marL="11430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1pPr>
            <a:lvl2pPr marL="685800" indent="-228600">
              <a:buClr>
                <a:srgbClr val="C00000"/>
              </a:buClr>
              <a:buFont typeface="Calibri" panose="020F0502020204030204" pitchFamily="34" charset="0"/>
              <a:buChar char="̴"/>
              <a:defRPr/>
            </a:lvl2pPr>
            <a:lvl3pPr marL="1257300" indent="-3429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6" name="Groupe 15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17" name="Triangle isocèle 16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 18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Forme libre 20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Forme libre 21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3" name="Connecteur droit 22"/>
            <p:cNvCxnSpPr>
              <a:stCxn id="19" idx="1"/>
              <a:endCxn id="22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7114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fr-FR" sz="4400" kern="1200" dirty="0" smtClean="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2" name="Groupe 11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13" name="Triangle isocèle 12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Forme libre 13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orme libre 14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/>
            <p:cNvCxnSpPr>
              <a:stCxn id="15" idx="1"/>
              <a:endCxn id="18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6873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12" name="Triangle isocèle 11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 12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Forme libre 13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orme libre 14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8" name="Connecteur droit 17"/>
            <p:cNvCxnSpPr>
              <a:stCxn id="14" idx="1"/>
              <a:endCxn id="17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852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lang="fr-FR" sz="4400" kern="1200" smtClean="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Calibri" panose="020F0502020204030204" pitchFamily="34" charset="0"/>
              <a:buChar char="&gt;"/>
              <a:defRPr sz="3200"/>
            </a:lvl1pPr>
            <a:lvl2pPr marL="685800" indent="-228600">
              <a:buClr>
                <a:srgbClr val="C00000"/>
              </a:buClr>
              <a:buFont typeface="Calibri" panose="020F0502020204030204" pitchFamily="34" charset="0"/>
              <a:buChar char="̴"/>
              <a:defRPr sz="2800"/>
            </a:lvl2pPr>
            <a:lvl3pPr marL="1143000" indent="-228600">
              <a:buClr>
                <a:srgbClr val="C00000"/>
              </a:buClr>
              <a:buFont typeface="Calibri" panose="020F0502020204030204" pitchFamily="34" charset="0"/>
              <a:buChar char="&gt;"/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15" name="Triangle isocèle 14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 18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/>
            <p:cNvCxnSpPr>
              <a:stCxn id="17" idx="1"/>
              <a:endCxn id="20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522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lang="fr-FR" sz="4400" kern="1200" smtClean="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15" name="Triangle isocèle 14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 18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/>
            <p:cNvCxnSpPr>
              <a:stCxn id="17" idx="1"/>
              <a:endCxn id="20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773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fr-FR" sz="4400" kern="1200" smtClean="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2286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1pPr>
            <a:lvl2pPr marL="685800" indent="-228600">
              <a:buClr>
                <a:srgbClr val="C00000"/>
              </a:buClr>
              <a:buFont typeface="Calibri" panose="020F0502020204030204" pitchFamily="34" charset="0"/>
              <a:buChar char="̴"/>
              <a:defRPr/>
            </a:lvl2pPr>
            <a:lvl3pPr marL="11430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10487431" y="-8312"/>
            <a:ext cx="1743828" cy="3532908"/>
            <a:chOff x="10487431" y="-8312"/>
            <a:chExt cx="1743828" cy="3532908"/>
          </a:xfrm>
        </p:grpSpPr>
        <p:sp>
          <p:nvSpPr>
            <p:cNvPr id="14" name="Triangle isocèle 13"/>
            <p:cNvSpPr/>
            <p:nvPr userDrawn="1"/>
          </p:nvSpPr>
          <p:spPr>
            <a:xfrm rot="10800000">
              <a:off x="10487431" y="0"/>
              <a:ext cx="1270000" cy="1325905"/>
            </a:xfrm>
            <a:prstGeom prst="triangle">
              <a:avLst>
                <a:gd name="adj" fmla="val 50655"/>
              </a:avLst>
            </a:pr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orme libre 14"/>
            <p:cNvSpPr/>
            <p:nvPr userDrawn="1"/>
          </p:nvSpPr>
          <p:spPr>
            <a:xfrm>
              <a:off x="11084103" y="-1"/>
              <a:ext cx="1138844" cy="1263535"/>
            </a:xfrm>
            <a:custGeom>
              <a:avLst/>
              <a:gdLst>
                <a:gd name="connsiteX0" fmla="*/ 606829 w 1138844"/>
                <a:gd name="connsiteY0" fmla="*/ 0 h 1280160"/>
                <a:gd name="connsiteX1" fmla="*/ 839585 w 1138844"/>
                <a:gd name="connsiteY1" fmla="*/ 0 h 1280160"/>
                <a:gd name="connsiteX2" fmla="*/ 1138844 w 1138844"/>
                <a:gd name="connsiteY2" fmla="*/ 673331 h 1280160"/>
                <a:gd name="connsiteX3" fmla="*/ 1138844 w 1138844"/>
                <a:gd name="connsiteY3" fmla="*/ 1280160 h 1280160"/>
                <a:gd name="connsiteX4" fmla="*/ 0 w 1138844"/>
                <a:gd name="connsiteY4" fmla="*/ 1280160 h 1280160"/>
                <a:gd name="connsiteX5" fmla="*/ 606829 w 1138844"/>
                <a:gd name="connsiteY5" fmla="*/ 0 h 1280160"/>
                <a:gd name="connsiteX0" fmla="*/ 631767 w 1163782"/>
                <a:gd name="connsiteY0" fmla="*/ 0 h 1280160"/>
                <a:gd name="connsiteX1" fmla="*/ 864523 w 1163782"/>
                <a:gd name="connsiteY1" fmla="*/ 0 h 1280160"/>
                <a:gd name="connsiteX2" fmla="*/ 1163782 w 1163782"/>
                <a:gd name="connsiteY2" fmla="*/ 673331 h 1280160"/>
                <a:gd name="connsiteX3" fmla="*/ 1163782 w 1163782"/>
                <a:gd name="connsiteY3" fmla="*/ 1280160 h 1280160"/>
                <a:gd name="connsiteX4" fmla="*/ 0 w 1163782"/>
                <a:gd name="connsiteY4" fmla="*/ 1263535 h 1280160"/>
                <a:gd name="connsiteX5" fmla="*/ 631767 w 1163782"/>
                <a:gd name="connsiteY5" fmla="*/ 0 h 1280160"/>
                <a:gd name="connsiteX0" fmla="*/ 631767 w 1172095"/>
                <a:gd name="connsiteY0" fmla="*/ 0 h 1280160"/>
                <a:gd name="connsiteX1" fmla="*/ 864523 w 1172095"/>
                <a:gd name="connsiteY1" fmla="*/ 0 h 1280160"/>
                <a:gd name="connsiteX2" fmla="*/ 1172095 w 1172095"/>
                <a:gd name="connsiteY2" fmla="*/ 673331 h 1280160"/>
                <a:gd name="connsiteX3" fmla="*/ 1163782 w 1172095"/>
                <a:gd name="connsiteY3" fmla="*/ 1280160 h 1280160"/>
                <a:gd name="connsiteX4" fmla="*/ 0 w 1172095"/>
                <a:gd name="connsiteY4" fmla="*/ 1263535 h 1280160"/>
                <a:gd name="connsiteX5" fmla="*/ 631767 w 1172095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72095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80408"/>
                <a:gd name="connsiteY0" fmla="*/ 0 h 1280160"/>
                <a:gd name="connsiteX1" fmla="*/ 864523 w 1180408"/>
                <a:gd name="connsiteY1" fmla="*/ 0 h 1280160"/>
                <a:gd name="connsiteX2" fmla="*/ 1138844 w 1180408"/>
                <a:gd name="connsiteY2" fmla="*/ 673331 h 1280160"/>
                <a:gd name="connsiteX3" fmla="*/ 1180408 w 1180408"/>
                <a:gd name="connsiteY3" fmla="*/ 1280160 h 1280160"/>
                <a:gd name="connsiteX4" fmla="*/ 0 w 1180408"/>
                <a:gd name="connsiteY4" fmla="*/ 1263535 h 1280160"/>
                <a:gd name="connsiteX5" fmla="*/ 631767 w 1180408"/>
                <a:gd name="connsiteY5" fmla="*/ 0 h 1280160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13906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6452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  <a:gd name="connsiteX0" fmla="*/ 631767 w 1138844"/>
                <a:gd name="connsiteY0" fmla="*/ 0 h 1263535"/>
                <a:gd name="connsiteX1" fmla="*/ 831273 w 1138844"/>
                <a:gd name="connsiteY1" fmla="*/ 0 h 1263535"/>
                <a:gd name="connsiteX2" fmla="*/ 1138844 w 1138844"/>
                <a:gd name="connsiteY2" fmla="*/ 673331 h 1263535"/>
                <a:gd name="connsiteX3" fmla="*/ 1130532 w 1138844"/>
                <a:gd name="connsiteY3" fmla="*/ 1263534 h 1263535"/>
                <a:gd name="connsiteX4" fmla="*/ 0 w 1138844"/>
                <a:gd name="connsiteY4" fmla="*/ 1263535 h 1263535"/>
                <a:gd name="connsiteX5" fmla="*/ 631767 w 1138844"/>
                <a:gd name="connsiteY5" fmla="*/ 0 h 1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844" h="1263535">
                  <a:moveTo>
                    <a:pt x="631767" y="0"/>
                  </a:moveTo>
                  <a:lnTo>
                    <a:pt x="831273" y="0"/>
                  </a:lnTo>
                  <a:lnTo>
                    <a:pt x="1138844" y="673331"/>
                  </a:lnTo>
                  <a:lnTo>
                    <a:pt x="1130532" y="1263534"/>
                  </a:lnTo>
                  <a:lnTo>
                    <a:pt x="0" y="1263535"/>
                  </a:lnTo>
                  <a:lnTo>
                    <a:pt x="63176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 userDrawn="1"/>
          </p:nvSpPr>
          <p:spPr>
            <a:xfrm>
              <a:off x="11903826" y="-8312"/>
              <a:ext cx="315884" cy="665018"/>
            </a:xfrm>
            <a:custGeom>
              <a:avLst/>
              <a:gdLst>
                <a:gd name="connsiteX0" fmla="*/ 0 w 299258"/>
                <a:gd name="connsiteY0" fmla="*/ 0 h 648393"/>
                <a:gd name="connsiteX1" fmla="*/ 299258 w 299258"/>
                <a:gd name="connsiteY1" fmla="*/ 0 h 648393"/>
                <a:gd name="connsiteX2" fmla="*/ 299258 w 299258"/>
                <a:gd name="connsiteY2" fmla="*/ 648393 h 648393"/>
                <a:gd name="connsiteX3" fmla="*/ 0 w 299258"/>
                <a:gd name="connsiteY3" fmla="*/ 0 h 648393"/>
                <a:gd name="connsiteX0" fmla="*/ 0 w 299258"/>
                <a:gd name="connsiteY0" fmla="*/ 0 h 665018"/>
                <a:gd name="connsiteX1" fmla="*/ 299258 w 299258"/>
                <a:gd name="connsiteY1" fmla="*/ 0 h 665018"/>
                <a:gd name="connsiteX2" fmla="*/ 291383 w 299258"/>
                <a:gd name="connsiteY2" fmla="*/ 665018 h 665018"/>
                <a:gd name="connsiteX3" fmla="*/ 0 w 299258"/>
                <a:gd name="connsiteY3" fmla="*/ 0 h 66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258" h="665018">
                  <a:moveTo>
                    <a:pt x="0" y="0"/>
                  </a:moveTo>
                  <a:lnTo>
                    <a:pt x="299258" y="0"/>
                  </a:lnTo>
                  <a:lnTo>
                    <a:pt x="291383" y="665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 userDrawn="1"/>
          </p:nvSpPr>
          <p:spPr>
            <a:xfrm>
              <a:off x="11084102" y="1238596"/>
              <a:ext cx="1147157" cy="1288473"/>
            </a:xfrm>
            <a:custGeom>
              <a:avLst/>
              <a:gdLst>
                <a:gd name="connsiteX0" fmla="*/ 0 w 1188720"/>
                <a:gd name="connsiteY0" fmla="*/ 0 h 1305099"/>
                <a:gd name="connsiteX1" fmla="*/ 1188720 w 1188720"/>
                <a:gd name="connsiteY1" fmla="*/ 8313 h 1305099"/>
                <a:gd name="connsiteX2" fmla="*/ 1180407 w 1188720"/>
                <a:gd name="connsiteY2" fmla="*/ 457200 h 1305099"/>
                <a:gd name="connsiteX3" fmla="*/ 723207 w 1188720"/>
                <a:gd name="connsiteY3" fmla="*/ 1305099 h 1305099"/>
                <a:gd name="connsiteX4" fmla="*/ 0 w 1188720"/>
                <a:gd name="connsiteY4" fmla="*/ 0 h 1305099"/>
                <a:gd name="connsiteX0" fmla="*/ 0 w 1188720"/>
                <a:gd name="connsiteY0" fmla="*/ 0 h 1296786"/>
                <a:gd name="connsiteX1" fmla="*/ 1188720 w 1188720"/>
                <a:gd name="connsiteY1" fmla="*/ 8313 h 1296786"/>
                <a:gd name="connsiteX2" fmla="*/ 1180407 w 1188720"/>
                <a:gd name="connsiteY2" fmla="*/ 457200 h 1296786"/>
                <a:gd name="connsiteX3" fmla="*/ 698269 w 1188720"/>
                <a:gd name="connsiteY3" fmla="*/ 1296786 h 1296786"/>
                <a:gd name="connsiteX4" fmla="*/ 0 w 1188720"/>
                <a:gd name="connsiteY4" fmla="*/ 0 h 1296786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56706 w 1147157"/>
                <a:gd name="connsiteY3" fmla="*/ 1288473 h 1288473"/>
                <a:gd name="connsiteX4" fmla="*/ 0 w 1147157"/>
                <a:gd name="connsiteY4" fmla="*/ 8313 h 1288473"/>
                <a:gd name="connsiteX0" fmla="*/ 0 w 1147157"/>
                <a:gd name="connsiteY0" fmla="*/ 8313 h 1288473"/>
                <a:gd name="connsiteX1" fmla="*/ 1147157 w 1147157"/>
                <a:gd name="connsiteY1" fmla="*/ 0 h 1288473"/>
                <a:gd name="connsiteX2" fmla="*/ 1138844 w 1147157"/>
                <a:gd name="connsiteY2" fmla="*/ 448887 h 1288473"/>
                <a:gd name="connsiteX3" fmla="*/ 640080 w 1147157"/>
                <a:gd name="connsiteY3" fmla="*/ 1288473 h 1288473"/>
                <a:gd name="connsiteX4" fmla="*/ 0 w 1147157"/>
                <a:gd name="connsiteY4" fmla="*/ 8313 h 128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57" h="1288473">
                  <a:moveTo>
                    <a:pt x="0" y="8313"/>
                  </a:moveTo>
                  <a:lnTo>
                    <a:pt x="1147157" y="0"/>
                  </a:lnTo>
                  <a:lnTo>
                    <a:pt x="1138844" y="448887"/>
                  </a:lnTo>
                  <a:lnTo>
                    <a:pt x="640080" y="1288473"/>
                  </a:lnTo>
                  <a:lnTo>
                    <a:pt x="0" y="8313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 userDrawn="1"/>
          </p:nvSpPr>
          <p:spPr>
            <a:xfrm>
              <a:off x="11715870" y="1679170"/>
              <a:ext cx="507076" cy="847900"/>
            </a:xfrm>
            <a:custGeom>
              <a:avLst/>
              <a:gdLst>
                <a:gd name="connsiteX0" fmla="*/ 457200 w 473826"/>
                <a:gd name="connsiteY0" fmla="*/ 0 h 831273"/>
                <a:gd name="connsiteX1" fmla="*/ 0 w 473826"/>
                <a:gd name="connsiteY1" fmla="*/ 831273 h 831273"/>
                <a:gd name="connsiteX2" fmla="*/ 473826 w 473826"/>
                <a:gd name="connsiteY2" fmla="*/ 831273 h 831273"/>
                <a:gd name="connsiteX3" fmla="*/ 457200 w 473826"/>
                <a:gd name="connsiteY3" fmla="*/ 0 h 831273"/>
                <a:gd name="connsiteX0" fmla="*/ 465513 w 473826"/>
                <a:gd name="connsiteY0" fmla="*/ 0 h 839586"/>
                <a:gd name="connsiteX1" fmla="*/ 0 w 473826"/>
                <a:gd name="connsiteY1" fmla="*/ 839586 h 839586"/>
                <a:gd name="connsiteX2" fmla="*/ 473826 w 473826"/>
                <a:gd name="connsiteY2" fmla="*/ 839586 h 839586"/>
                <a:gd name="connsiteX3" fmla="*/ 465513 w 473826"/>
                <a:gd name="connsiteY3" fmla="*/ 0 h 839586"/>
                <a:gd name="connsiteX0" fmla="*/ 507076 w 515389"/>
                <a:gd name="connsiteY0" fmla="*/ 0 h 839586"/>
                <a:gd name="connsiteX1" fmla="*/ 0 w 515389"/>
                <a:gd name="connsiteY1" fmla="*/ 839586 h 839586"/>
                <a:gd name="connsiteX2" fmla="*/ 515389 w 515389"/>
                <a:gd name="connsiteY2" fmla="*/ 839586 h 839586"/>
                <a:gd name="connsiteX3" fmla="*/ 507076 w 515389"/>
                <a:gd name="connsiteY3" fmla="*/ 0 h 839586"/>
                <a:gd name="connsiteX0" fmla="*/ 507076 w 507076"/>
                <a:gd name="connsiteY0" fmla="*/ 0 h 839586"/>
                <a:gd name="connsiteX1" fmla="*/ 0 w 507076"/>
                <a:gd name="connsiteY1" fmla="*/ 839586 h 839586"/>
                <a:gd name="connsiteX2" fmla="*/ 490451 w 507076"/>
                <a:gd name="connsiteY2" fmla="*/ 822961 h 839586"/>
                <a:gd name="connsiteX3" fmla="*/ 507076 w 507076"/>
                <a:gd name="connsiteY3" fmla="*/ 0 h 839586"/>
                <a:gd name="connsiteX0" fmla="*/ 507076 w 507076"/>
                <a:gd name="connsiteY0" fmla="*/ 0 h 847900"/>
                <a:gd name="connsiteX1" fmla="*/ 0 w 507076"/>
                <a:gd name="connsiteY1" fmla="*/ 839586 h 847900"/>
                <a:gd name="connsiteX2" fmla="*/ 482138 w 507076"/>
                <a:gd name="connsiteY2" fmla="*/ 847900 h 847900"/>
                <a:gd name="connsiteX3" fmla="*/ 507076 w 507076"/>
                <a:gd name="connsiteY3" fmla="*/ 0 h 8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076" h="847900">
                  <a:moveTo>
                    <a:pt x="507076" y="0"/>
                  </a:moveTo>
                  <a:lnTo>
                    <a:pt x="0" y="839586"/>
                  </a:lnTo>
                  <a:lnTo>
                    <a:pt x="482138" y="847900"/>
                  </a:lnTo>
                  <a:lnTo>
                    <a:pt x="507076" y="0"/>
                  </a:lnTo>
                  <a:close/>
                </a:path>
              </a:pathLst>
            </a:custGeom>
            <a:solidFill>
              <a:srgbClr val="FF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 18"/>
            <p:cNvSpPr/>
            <p:nvPr userDrawn="1"/>
          </p:nvSpPr>
          <p:spPr>
            <a:xfrm>
              <a:off x="11720946" y="2518756"/>
              <a:ext cx="473825" cy="1005840"/>
            </a:xfrm>
            <a:custGeom>
              <a:avLst/>
              <a:gdLst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57200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65512 w 473825"/>
                <a:gd name="connsiteY2" fmla="*/ 1005840 h 1005840"/>
                <a:gd name="connsiteX3" fmla="*/ 0 w 473825"/>
                <a:gd name="connsiteY3" fmla="*/ 0 h 1005840"/>
                <a:gd name="connsiteX0" fmla="*/ 0 w 473825"/>
                <a:gd name="connsiteY0" fmla="*/ 0 h 1005840"/>
                <a:gd name="connsiteX1" fmla="*/ 473825 w 473825"/>
                <a:gd name="connsiteY1" fmla="*/ 0 h 1005840"/>
                <a:gd name="connsiteX2" fmla="*/ 473825 w 473825"/>
                <a:gd name="connsiteY2" fmla="*/ 1005840 h 1005840"/>
                <a:gd name="connsiteX3" fmla="*/ 0 w 473825"/>
                <a:gd name="connsiteY3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3825" h="1005840">
                  <a:moveTo>
                    <a:pt x="0" y="0"/>
                  </a:moveTo>
                  <a:lnTo>
                    <a:pt x="473825" y="0"/>
                  </a:lnTo>
                  <a:lnTo>
                    <a:pt x="473825" y="100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" name="Connecteur droit 19"/>
            <p:cNvCxnSpPr>
              <a:stCxn id="16" idx="1"/>
              <a:endCxn id="19" idx="2"/>
            </p:cNvCxnSpPr>
            <p:nvPr userDrawn="1"/>
          </p:nvCxnSpPr>
          <p:spPr>
            <a:xfrm flipH="1">
              <a:off x="12194771" y="-8312"/>
              <a:ext cx="24939" cy="353290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-33714" y="-334297"/>
            <a:ext cx="1743828" cy="3903407"/>
            <a:chOff x="-33714" y="-334297"/>
            <a:chExt cx="1743828" cy="3903407"/>
          </a:xfrm>
        </p:grpSpPr>
        <p:grpSp>
          <p:nvGrpSpPr>
            <p:cNvPr id="13" name="Groupe 12"/>
            <p:cNvGrpSpPr/>
            <p:nvPr userDrawn="1"/>
          </p:nvGrpSpPr>
          <p:grpSpPr>
            <a:xfrm rot="10800000">
              <a:off x="-33714" y="-185292"/>
              <a:ext cx="1743828" cy="3532908"/>
              <a:chOff x="10487431" y="-8312"/>
              <a:chExt cx="1743828" cy="3532908"/>
            </a:xfrm>
          </p:grpSpPr>
          <p:sp>
            <p:nvSpPr>
              <p:cNvPr id="7" name="Triangle isocèle 6"/>
              <p:cNvSpPr/>
              <p:nvPr userDrawn="1"/>
            </p:nvSpPr>
            <p:spPr>
              <a:xfrm rot="10800000">
                <a:off x="10487431" y="0"/>
                <a:ext cx="1270000" cy="1325905"/>
              </a:xfrm>
              <a:prstGeom prst="triangle">
                <a:avLst>
                  <a:gd name="adj" fmla="val 50655"/>
                </a:avLst>
              </a:prstGeom>
              <a:solidFill>
                <a:srgbClr val="FF5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Forme libre 7"/>
              <p:cNvSpPr/>
              <p:nvPr userDrawn="1"/>
            </p:nvSpPr>
            <p:spPr>
              <a:xfrm>
                <a:off x="11084103" y="-1"/>
                <a:ext cx="1138844" cy="1263535"/>
              </a:xfrm>
              <a:custGeom>
                <a:avLst/>
                <a:gdLst>
                  <a:gd name="connsiteX0" fmla="*/ 606829 w 1138844"/>
                  <a:gd name="connsiteY0" fmla="*/ 0 h 1280160"/>
                  <a:gd name="connsiteX1" fmla="*/ 839585 w 1138844"/>
                  <a:gd name="connsiteY1" fmla="*/ 0 h 1280160"/>
                  <a:gd name="connsiteX2" fmla="*/ 1138844 w 1138844"/>
                  <a:gd name="connsiteY2" fmla="*/ 673331 h 1280160"/>
                  <a:gd name="connsiteX3" fmla="*/ 1138844 w 1138844"/>
                  <a:gd name="connsiteY3" fmla="*/ 1280160 h 1280160"/>
                  <a:gd name="connsiteX4" fmla="*/ 0 w 1138844"/>
                  <a:gd name="connsiteY4" fmla="*/ 1280160 h 1280160"/>
                  <a:gd name="connsiteX5" fmla="*/ 606829 w 1138844"/>
                  <a:gd name="connsiteY5" fmla="*/ 0 h 1280160"/>
                  <a:gd name="connsiteX0" fmla="*/ 631767 w 1163782"/>
                  <a:gd name="connsiteY0" fmla="*/ 0 h 1280160"/>
                  <a:gd name="connsiteX1" fmla="*/ 864523 w 1163782"/>
                  <a:gd name="connsiteY1" fmla="*/ 0 h 1280160"/>
                  <a:gd name="connsiteX2" fmla="*/ 1163782 w 1163782"/>
                  <a:gd name="connsiteY2" fmla="*/ 673331 h 1280160"/>
                  <a:gd name="connsiteX3" fmla="*/ 1163782 w 1163782"/>
                  <a:gd name="connsiteY3" fmla="*/ 1280160 h 1280160"/>
                  <a:gd name="connsiteX4" fmla="*/ 0 w 1163782"/>
                  <a:gd name="connsiteY4" fmla="*/ 1263535 h 1280160"/>
                  <a:gd name="connsiteX5" fmla="*/ 631767 w 1163782"/>
                  <a:gd name="connsiteY5" fmla="*/ 0 h 1280160"/>
                  <a:gd name="connsiteX0" fmla="*/ 631767 w 1172095"/>
                  <a:gd name="connsiteY0" fmla="*/ 0 h 1280160"/>
                  <a:gd name="connsiteX1" fmla="*/ 864523 w 1172095"/>
                  <a:gd name="connsiteY1" fmla="*/ 0 h 1280160"/>
                  <a:gd name="connsiteX2" fmla="*/ 1172095 w 1172095"/>
                  <a:gd name="connsiteY2" fmla="*/ 673331 h 1280160"/>
                  <a:gd name="connsiteX3" fmla="*/ 1163782 w 1172095"/>
                  <a:gd name="connsiteY3" fmla="*/ 1280160 h 1280160"/>
                  <a:gd name="connsiteX4" fmla="*/ 0 w 1172095"/>
                  <a:gd name="connsiteY4" fmla="*/ 1263535 h 1280160"/>
                  <a:gd name="connsiteX5" fmla="*/ 631767 w 1172095"/>
                  <a:gd name="connsiteY5" fmla="*/ 0 h 1280160"/>
                  <a:gd name="connsiteX0" fmla="*/ 631767 w 1180408"/>
                  <a:gd name="connsiteY0" fmla="*/ 0 h 1280160"/>
                  <a:gd name="connsiteX1" fmla="*/ 864523 w 1180408"/>
                  <a:gd name="connsiteY1" fmla="*/ 0 h 1280160"/>
                  <a:gd name="connsiteX2" fmla="*/ 1172095 w 1180408"/>
                  <a:gd name="connsiteY2" fmla="*/ 673331 h 1280160"/>
                  <a:gd name="connsiteX3" fmla="*/ 1180408 w 1180408"/>
                  <a:gd name="connsiteY3" fmla="*/ 1280160 h 1280160"/>
                  <a:gd name="connsiteX4" fmla="*/ 0 w 1180408"/>
                  <a:gd name="connsiteY4" fmla="*/ 1263535 h 1280160"/>
                  <a:gd name="connsiteX5" fmla="*/ 631767 w 1180408"/>
                  <a:gd name="connsiteY5" fmla="*/ 0 h 1280160"/>
                  <a:gd name="connsiteX0" fmla="*/ 631767 w 1180408"/>
                  <a:gd name="connsiteY0" fmla="*/ 0 h 1280160"/>
                  <a:gd name="connsiteX1" fmla="*/ 864523 w 1180408"/>
                  <a:gd name="connsiteY1" fmla="*/ 0 h 1280160"/>
                  <a:gd name="connsiteX2" fmla="*/ 1138844 w 1180408"/>
                  <a:gd name="connsiteY2" fmla="*/ 673331 h 1280160"/>
                  <a:gd name="connsiteX3" fmla="*/ 1180408 w 1180408"/>
                  <a:gd name="connsiteY3" fmla="*/ 1280160 h 1280160"/>
                  <a:gd name="connsiteX4" fmla="*/ 0 w 1180408"/>
                  <a:gd name="connsiteY4" fmla="*/ 1263535 h 1280160"/>
                  <a:gd name="connsiteX5" fmla="*/ 631767 w 1180408"/>
                  <a:gd name="connsiteY5" fmla="*/ 0 h 1280160"/>
                  <a:gd name="connsiteX0" fmla="*/ 631767 w 1138844"/>
                  <a:gd name="connsiteY0" fmla="*/ 0 h 1263535"/>
                  <a:gd name="connsiteX1" fmla="*/ 864523 w 1138844"/>
                  <a:gd name="connsiteY1" fmla="*/ 0 h 1263535"/>
                  <a:gd name="connsiteX2" fmla="*/ 1138844 w 1138844"/>
                  <a:gd name="connsiteY2" fmla="*/ 673331 h 1263535"/>
                  <a:gd name="connsiteX3" fmla="*/ 1113906 w 1138844"/>
                  <a:gd name="connsiteY3" fmla="*/ 1263534 h 1263535"/>
                  <a:gd name="connsiteX4" fmla="*/ 0 w 1138844"/>
                  <a:gd name="connsiteY4" fmla="*/ 1263535 h 1263535"/>
                  <a:gd name="connsiteX5" fmla="*/ 631767 w 1138844"/>
                  <a:gd name="connsiteY5" fmla="*/ 0 h 1263535"/>
                  <a:gd name="connsiteX0" fmla="*/ 631767 w 1138844"/>
                  <a:gd name="connsiteY0" fmla="*/ 0 h 1263535"/>
                  <a:gd name="connsiteX1" fmla="*/ 864523 w 1138844"/>
                  <a:gd name="connsiteY1" fmla="*/ 0 h 1263535"/>
                  <a:gd name="connsiteX2" fmla="*/ 1138844 w 1138844"/>
                  <a:gd name="connsiteY2" fmla="*/ 673331 h 1263535"/>
                  <a:gd name="connsiteX3" fmla="*/ 1130532 w 1138844"/>
                  <a:gd name="connsiteY3" fmla="*/ 1263534 h 1263535"/>
                  <a:gd name="connsiteX4" fmla="*/ 0 w 1138844"/>
                  <a:gd name="connsiteY4" fmla="*/ 1263535 h 1263535"/>
                  <a:gd name="connsiteX5" fmla="*/ 631767 w 1138844"/>
                  <a:gd name="connsiteY5" fmla="*/ 0 h 1263535"/>
                  <a:gd name="connsiteX0" fmla="*/ 631767 w 1138844"/>
                  <a:gd name="connsiteY0" fmla="*/ 0 h 1263535"/>
                  <a:gd name="connsiteX1" fmla="*/ 831273 w 1138844"/>
                  <a:gd name="connsiteY1" fmla="*/ 0 h 1263535"/>
                  <a:gd name="connsiteX2" fmla="*/ 1138844 w 1138844"/>
                  <a:gd name="connsiteY2" fmla="*/ 673331 h 1263535"/>
                  <a:gd name="connsiteX3" fmla="*/ 1130532 w 1138844"/>
                  <a:gd name="connsiteY3" fmla="*/ 1263534 h 1263535"/>
                  <a:gd name="connsiteX4" fmla="*/ 0 w 1138844"/>
                  <a:gd name="connsiteY4" fmla="*/ 1263535 h 1263535"/>
                  <a:gd name="connsiteX5" fmla="*/ 631767 w 1138844"/>
                  <a:gd name="connsiteY5" fmla="*/ 0 h 1263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8844" h="1263535">
                    <a:moveTo>
                      <a:pt x="631767" y="0"/>
                    </a:moveTo>
                    <a:lnTo>
                      <a:pt x="831273" y="0"/>
                    </a:lnTo>
                    <a:lnTo>
                      <a:pt x="1138844" y="673331"/>
                    </a:lnTo>
                    <a:lnTo>
                      <a:pt x="1130532" y="1263534"/>
                    </a:lnTo>
                    <a:lnTo>
                      <a:pt x="0" y="1263535"/>
                    </a:lnTo>
                    <a:lnTo>
                      <a:pt x="6317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Forme libre 8"/>
              <p:cNvSpPr/>
              <p:nvPr userDrawn="1"/>
            </p:nvSpPr>
            <p:spPr>
              <a:xfrm>
                <a:off x="11903826" y="-8312"/>
                <a:ext cx="315884" cy="665018"/>
              </a:xfrm>
              <a:custGeom>
                <a:avLst/>
                <a:gdLst>
                  <a:gd name="connsiteX0" fmla="*/ 0 w 299258"/>
                  <a:gd name="connsiteY0" fmla="*/ 0 h 648393"/>
                  <a:gd name="connsiteX1" fmla="*/ 299258 w 299258"/>
                  <a:gd name="connsiteY1" fmla="*/ 0 h 648393"/>
                  <a:gd name="connsiteX2" fmla="*/ 299258 w 299258"/>
                  <a:gd name="connsiteY2" fmla="*/ 648393 h 648393"/>
                  <a:gd name="connsiteX3" fmla="*/ 0 w 299258"/>
                  <a:gd name="connsiteY3" fmla="*/ 0 h 648393"/>
                  <a:gd name="connsiteX0" fmla="*/ 0 w 299258"/>
                  <a:gd name="connsiteY0" fmla="*/ 0 h 665018"/>
                  <a:gd name="connsiteX1" fmla="*/ 299258 w 299258"/>
                  <a:gd name="connsiteY1" fmla="*/ 0 h 665018"/>
                  <a:gd name="connsiteX2" fmla="*/ 291383 w 299258"/>
                  <a:gd name="connsiteY2" fmla="*/ 665018 h 665018"/>
                  <a:gd name="connsiteX3" fmla="*/ 0 w 299258"/>
                  <a:gd name="connsiteY3" fmla="*/ 0 h 665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9258" h="665018">
                    <a:moveTo>
                      <a:pt x="0" y="0"/>
                    </a:moveTo>
                    <a:lnTo>
                      <a:pt x="299258" y="0"/>
                    </a:lnTo>
                    <a:lnTo>
                      <a:pt x="291383" y="6650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Forme libre 9"/>
              <p:cNvSpPr/>
              <p:nvPr userDrawn="1"/>
            </p:nvSpPr>
            <p:spPr>
              <a:xfrm>
                <a:off x="11084102" y="1238596"/>
                <a:ext cx="1147157" cy="1288473"/>
              </a:xfrm>
              <a:custGeom>
                <a:avLst/>
                <a:gdLst>
                  <a:gd name="connsiteX0" fmla="*/ 0 w 1188720"/>
                  <a:gd name="connsiteY0" fmla="*/ 0 h 1305099"/>
                  <a:gd name="connsiteX1" fmla="*/ 1188720 w 1188720"/>
                  <a:gd name="connsiteY1" fmla="*/ 8313 h 1305099"/>
                  <a:gd name="connsiteX2" fmla="*/ 1180407 w 1188720"/>
                  <a:gd name="connsiteY2" fmla="*/ 457200 h 1305099"/>
                  <a:gd name="connsiteX3" fmla="*/ 723207 w 1188720"/>
                  <a:gd name="connsiteY3" fmla="*/ 1305099 h 1305099"/>
                  <a:gd name="connsiteX4" fmla="*/ 0 w 1188720"/>
                  <a:gd name="connsiteY4" fmla="*/ 0 h 1305099"/>
                  <a:gd name="connsiteX0" fmla="*/ 0 w 1188720"/>
                  <a:gd name="connsiteY0" fmla="*/ 0 h 1296786"/>
                  <a:gd name="connsiteX1" fmla="*/ 1188720 w 1188720"/>
                  <a:gd name="connsiteY1" fmla="*/ 8313 h 1296786"/>
                  <a:gd name="connsiteX2" fmla="*/ 1180407 w 1188720"/>
                  <a:gd name="connsiteY2" fmla="*/ 457200 h 1296786"/>
                  <a:gd name="connsiteX3" fmla="*/ 698269 w 1188720"/>
                  <a:gd name="connsiteY3" fmla="*/ 1296786 h 1296786"/>
                  <a:gd name="connsiteX4" fmla="*/ 0 w 1188720"/>
                  <a:gd name="connsiteY4" fmla="*/ 0 h 1296786"/>
                  <a:gd name="connsiteX0" fmla="*/ 0 w 1147157"/>
                  <a:gd name="connsiteY0" fmla="*/ 8313 h 1288473"/>
                  <a:gd name="connsiteX1" fmla="*/ 1147157 w 1147157"/>
                  <a:gd name="connsiteY1" fmla="*/ 0 h 1288473"/>
                  <a:gd name="connsiteX2" fmla="*/ 1138844 w 1147157"/>
                  <a:gd name="connsiteY2" fmla="*/ 448887 h 1288473"/>
                  <a:gd name="connsiteX3" fmla="*/ 656706 w 1147157"/>
                  <a:gd name="connsiteY3" fmla="*/ 1288473 h 1288473"/>
                  <a:gd name="connsiteX4" fmla="*/ 0 w 1147157"/>
                  <a:gd name="connsiteY4" fmla="*/ 8313 h 1288473"/>
                  <a:gd name="connsiteX0" fmla="*/ 0 w 1147157"/>
                  <a:gd name="connsiteY0" fmla="*/ 8313 h 1288473"/>
                  <a:gd name="connsiteX1" fmla="*/ 1147157 w 1147157"/>
                  <a:gd name="connsiteY1" fmla="*/ 0 h 1288473"/>
                  <a:gd name="connsiteX2" fmla="*/ 1138844 w 1147157"/>
                  <a:gd name="connsiteY2" fmla="*/ 448887 h 1288473"/>
                  <a:gd name="connsiteX3" fmla="*/ 640080 w 1147157"/>
                  <a:gd name="connsiteY3" fmla="*/ 1288473 h 1288473"/>
                  <a:gd name="connsiteX4" fmla="*/ 0 w 1147157"/>
                  <a:gd name="connsiteY4" fmla="*/ 8313 h 128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157" h="1288473">
                    <a:moveTo>
                      <a:pt x="0" y="8313"/>
                    </a:moveTo>
                    <a:lnTo>
                      <a:pt x="1147157" y="0"/>
                    </a:lnTo>
                    <a:lnTo>
                      <a:pt x="1138844" y="448887"/>
                    </a:lnTo>
                    <a:lnTo>
                      <a:pt x="640080" y="1288473"/>
                    </a:lnTo>
                    <a:lnTo>
                      <a:pt x="0" y="8313"/>
                    </a:ln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Forme libre 10"/>
              <p:cNvSpPr/>
              <p:nvPr userDrawn="1"/>
            </p:nvSpPr>
            <p:spPr>
              <a:xfrm>
                <a:off x="11715870" y="1679170"/>
                <a:ext cx="507076" cy="847900"/>
              </a:xfrm>
              <a:custGeom>
                <a:avLst/>
                <a:gdLst>
                  <a:gd name="connsiteX0" fmla="*/ 457200 w 473826"/>
                  <a:gd name="connsiteY0" fmla="*/ 0 h 831273"/>
                  <a:gd name="connsiteX1" fmla="*/ 0 w 473826"/>
                  <a:gd name="connsiteY1" fmla="*/ 831273 h 831273"/>
                  <a:gd name="connsiteX2" fmla="*/ 473826 w 473826"/>
                  <a:gd name="connsiteY2" fmla="*/ 831273 h 831273"/>
                  <a:gd name="connsiteX3" fmla="*/ 457200 w 473826"/>
                  <a:gd name="connsiteY3" fmla="*/ 0 h 831273"/>
                  <a:gd name="connsiteX0" fmla="*/ 465513 w 473826"/>
                  <a:gd name="connsiteY0" fmla="*/ 0 h 839586"/>
                  <a:gd name="connsiteX1" fmla="*/ 0 w 473826"/>
                  <a:gd name="connsiteY1" fmla="*/ 839586 h 839586"/>
                  <a:gd name="connsiteX2" fmla="*/ 473826 w 473826"/>
                  <a:gd name="connsiteY2" fmla="*/ 839586 h 839586"/>
                  <a:gd name="connsiteX3" fmla="*/ 465513 w 473826"/>
                  <a:gd name="connsiteY3" fmla="*/ 0 h 839586"/>
                  <a:gd name="connsiteX0" fmla="*/ 507076 w 515389"/>
                  <a:gd name="connsiteY0" fmla="*/ 0 h 839586"/>
                  <a:gd name="connsiteX1" fmla="*/ 0 w 515389"/>
                  <a:gd name="connsiteY1" fmla="*/ 839586 h 839586"/>
                  <a:gd name="connsiteX2" fmla="*/ 515389 w 515389"/>
                  <a:gd name="connsiteY2" fmla="*/ 839586 h 839586"/>
                  <a:gd name="connsiteX3" fmla="*/ 507076 w 515389"/>
                  <a:gd name="connsiteY3" fmla="*/ 0 h 839586"/>
                  <a:gd name="connsiteX0" fmla="*/ 507076 w 507076"/>
                  <a:gd name="connsiteY0" fmla="*/ 0 h 839586"/>
                  <a:gd name="connsiteX1" fmla="*/ 0 w 507076"/>
                  <a:gd name="connsiteY1" fmla="*/ 839586 h 839586"/>
                  <a:gd name="connsiteX2" fmla="*/ 490451 w 507076"/>
                  <a:gd name="connsiteY2" fmla="*/ 822961 h 839586"/>
                  <a:gd name="connsiteX3" fmla="*/ 507076 w 507076"/>
                  <a:gd name="connsiteY3" fmla="*/ 0 h 839586"/>
                  <a:gd name="connsiteX0" fmla="*/ 507076 w 507076"/>
                  <a:gd name="connsiteY0" fmla="*/ 0 h 847900"/>
                  <a:gd name="connsiteX1" fmla="*/ 0 w 507076"/>
                  <a:gd name="connsiteY1" fmla="*/ 839586 h 847900"/>
                  <a:gd name="connsiteX2" fmla="*/ 482138 w 507076"/>
                  <a:gd name="connsiteY2" fmla="*/ 847900 h 847900"/>
                  <a:gd name="connsiteX3" fmla="*/ 507076 w 507076"/>
                  <a:gd name="connsiteY3" fmla="*/ 0 h 847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7076" h="847900">
                    <a:moveTo>
                      <a:pt x="507076" y="0"/>
                    </a:moveTo>
                    <a:lnTo>
                      <a:pt x="0" y="839586"/>
                    </a:lnTo>
                    <a:lnTo>
                      <a:pt x="482138" y="847900"/>
                    </a:lnTo>
                    <a:lnTo>
                      <a:pt x="507076" y="0"/>
                    </a:ln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Forme libre 11"/>
              <p:cNvSpPr/>
              <p:nvPr userDrawn="1"/>
            </p:nvSpPr>
            <p:spPr>
              <a:xfrm>
                <a:off x="11720946" y="2518756"/>
                <a:ext cx="473825" cy="1005840"/>
              </a:xfrm>
              <a:custGeom>
                <a:avLst/>
                <a:gdLst>
                  <a:gd name="connsiteX0" fmla="*/ 0 w 473825"/>
                  <a:gd name="connsiteY0" fmla="*/ 0 h 1005840"/>
                  <a:gd name="connsiteX1" fmla="*/ 473825 w 473825"/>
                  <a:gd name="connsiteY1" fmla="*/ 0 h 1005840"/>
                  <a:gd name="connsiteX2" fmla="*/ 457200 w 473825"/>
                  <a:gd name="connsiteY2" fmla="*/ 1005840 h 1005840"/>
                  <a:gd name="connsiteX3" fmla="*/ 0 w 473825"/>
                  <a:gd name="connsiteY3" fmla="*/ 0 h 1005840"/>
                  <a:gd name="connsiteX0" fmla="*/ 0 w 473825"/>
                  <a:gd name="connsiteY0" fmla="*/ 0 h 1005840"/>
                  <a:gd name="connsiteX1" fmla="*/ 473825 w 473825"/>
                  <a:gd name="connsiteY1" fmla="*/ 0 h 1005840"/>
                  <a:gd name="connsiteX2" fmla="*/ 465512 w 473825"/>
                  <a:gd name="connsiteY2" fmla="*/ 1005840 h 1005840"/>
                  <a:gd name="connsiteX3" fmla="*/ 0 w 473825"/>
                  <a:gd name="connsiteY3" fmla="*/ 0 h 1005840"/>
                  <a:gd name="connsiteX0" fmla="*/ 0 w 473825"/>
                  <a:gd name="connsiteY0" fmla="*/ 0 h 1005840"/>
                  <a:gd name="connsiteX1" fmla="*/ 473825 w 473825"/>
                  <a:gd name="connsiteY1" fmla="*/ 0 h 1005840"/>
                  <a:gd name="connsiteX2" fmla="*/ 465512 w 473825"/>
                  <a:gd name="connsiteY2" fmla="*/ 1005840 h 1005840"/>
                  <a:gd name="connsiteX3" fmla="*/ 0 w 473825"/>
                  <a:gd name="connsiteY3" fmla="*/ 0 h 1005840"/>
                  <a:gd name="connsiteX0" fmla="*/ 0 w 473825"/>
                  <a:gd name="connsiteY0" fmla="*/ 0 h 1005840"/>
                  <a:gd name="connsiteX1" fmla="*/ 473825 w 473825"/>
                  <a:gd name="connsiteY1" fmla="*/ 0 h 1005840"/>
                  <a:gd name="connsiteX2" fmla="*/ 473825 w 473825"/>
                  <a:gd name="connsiteY2" fmla="*/ 1005840 h 1005840"/>
                  <a:gd name="connsiteX3" fmla="*/ 0 w 473825"/>
                  <a:gd name="connsiteY3" fmla="*/ 0 h 1005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25" h="1005840">
                    <a:moveTo>
                      <a:pt x="0" y="0"/>
                    </a:moveTo>
                    <a:lnTo>
                      <a:pt x="473825" y="0"/>
                    </a:lnTo>
                    <a:lnTo>
                      <a:pt x="473825" y="10058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3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5" name="Connecteur droit 14"/>
            <p:cNvCxnSpPr/>
            <p:nvPr userDrawn="1"/>
          </p:nvCxnSpPr>
          <p:spPr>
            <a:xfrm flipV="1">
              <a:off x="0" y="-334297"/>
              <a:ext cx="0" cy="3903407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lang="fr-FR" sz="4400" kern="1200" smtClean="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 marL="228600" indent="-2286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1pPr>
            <a:lvl2pPr marL="685800" indent="-228600">
              <a:buClr>
                <a:srgbClr val="AC0000"/>
              </a:buClr>
              <a:buFont typeface="Calibri" panose="020F0502020204030204" pitchFamily="34" charset="0"/>
              <a:buChar char="̴"/>
              <a:defRPr/>
            </a:lvl2pPr>
            <a:lvl3pPr marL="1257300" indent="-342900">
              <a:buClr>
                <a:srgbClr val="C00000"/>
              </a:buClr>
              <a:buFont typeface="Calibri" panose="020F0502020204030204" pitchFamily="34" charset="0"/>
              <a:buChar char="&gt;"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42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74BCB-6E58-4056-81BF-B0A48C602CF8}" type="datetimeFigureOut">
              <a:rPr lang="fr-FR" smtClean="0"/>
              <a:t>24/09/2021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58321-1C57-43B3-B8B3-5E42A55BD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03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77295"/>
          </a:xfrm>
        </p:spPr>
        <p:txBody>
          <a:bodyPr>
            <a:normAutofit/>
          </a:bodyPr>
          <a:lstStyle/>
          <a:p>
            <a:r>
              <a:rPr lang="fr-FR" sz="8000" b="1" dirty="0" smtClean="0"/>
              <a:t>BILAN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FOIRE INTERNATIONALE DE TOULOUSE </a:t>
            </a:r>
          </a:p>
          <a:p>
            <a:r>
              <a:rPr lang="fr-FR" dirty="0" smtClean="0"/>
              <a:t>Septembre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214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Sollicitation du CROS pour tenir un stand sur la foire : </a:t>
            </a:r>
            <a:r>
              <a:rPr lang="fr-FR" smtClean="0"/>
              <a:t>CROS représenté </a:t>
            </a:r>
            <a:r>
              <a:rPr lang="fr-FR" dirty="0" smtClean="0"/>
              <a:t>par une exposition (pas de stand, pas de présence)</a:t>
            </a:r>
          </a:p>
          <a:p>
            <a:r>
              <a:rPr lang="fr-FR" dirty="0" smtClean="0"/>
              <a:t>Du samedi 04 au lundi 13 septembre.</a:t>
            </a:r>
          </a:p>
          <a:p>
            <a:r>
              <a:rPr lang="fr-FR" dirty="0" smtClean="0"/>
              <a:t>Parc des expositions, </a:t>
            </a:r>
            <a:r>
              <a:rPr lang="fr-FR" dirty="0"/>
              <a:t>site </a:t>
            </a:r>
            <a:r>
              <a:rPr lang="fr-FR" dirty="0" smtClean="0"/>
              <a:t>du MEETT. </a:t>
            </a:r>
          </a:p>
          <a:p>
            <a:r>
              <a:rPr lang="fr-FR" dirty="0" smtClean="0"/>
              <a:t>Ouverture tous les jours de 10h00 à 19h00. </a:t>
            </a:r>
          </a:p>
          <a:p>
            <a:r>
              <a:rPr lang="fr-FR" dirty="0" smtClean="0"/>
              <a:t>2 nocturnes </a:t>
            </a:r>
            <a:r>
              <a:rPr lang="fr-FR" dirty="0"/>
              <a:t>jusqu’à 22h00. </a:t>
            </a:r>
          </a:p>
          <a:p>
            <a:pPr lvl="1"/>
            <a:r>
              <a:rPr lang="fr-FR" dirty="0"/>
              <a:t>M</a:t>
            </a:r>
            <a:r>
              <a:rPr lang="fr-FR" dirty="0" smtClean="0"/>
              <a:t>ardi </a:t>
            </a:r>
            <a:r>
              <a:rPr lang="fr-FR" dirty="0"/>
              <a:t>07 et V</a:t>
            </a:r>
            <a:r>
              <a:rPr lang="fr-FR" dirty="0" smtClean="0"/>
              <a:t>endredi </a:t>
            </a:r>
            <a:r>
              <a:rPr lang="fr-FR" dirty="0"/>
              <a:t>10 septembre</a:t>
            </a:r>
            <a:r>
              <a:rPr lang="fr-FR" dirty="0" smtClean="0"/>
              <a:t>.</a:t>
            </a:r>
          </a:p>
          <a:p>
            <a:r>
              <a:rPr lang="fr-FR" dirty="0" smtClean="0"/>
              <a:t>Stand situé au centre du Hall 2. </a:t>
            </a:r>
          </a:p>
        </p:txBody>
      </p:sp>
    </p:spTree>
    <p:extLst>
      <p:ext uri="{BB962C8B-B14F-4D97-AF65-F5344CB8AC3E}">
        <p14:creationId xmlns:p14="http://schemas.microsoft.com/office/powerpoint/2010/main" val="404766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Photo du plan de la foire et du stand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0297" y="1725872"/>
            <a:ext cx="32635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plan fo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1" r="12500"/>
          <a:stretch>
            <a:fillRect/>
          </a:stretch>
        </p:blipFill>
        <p:spPr bwMode="auto">
          <a:xfrm>
            <a:off x="840971" y="1839378"/>
            <a:ext cx="696277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34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Moyen mis en place : Humain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2 personnes tout au long de la journée pour tenir le stand. </a:t>
            </a:r>
          </a:p>
          <a:p>
            <a:r>
              <a:rPr lang="fr-FR" dirty="0"/>
              <a:t>6 élu(e)s </a:t>
            </a:r>
            <a:endParaRPr lang="fr-FR" dirty="0" smtClean="0"/>
          </a:p>
          <a:p>
            <a:r>
              <a:rPr lang="fr-FR" dirty="0"/>
              <a:t>3 salarié(e)s </a:t>
            </a:r>
          </a:p>
          <a:p>
            <a:pPr lvl="1"/>
            <a:r>
              <a:rPr lang="fr-FR" dirty="0"/>
              <a:t>Xavier DEMANZE 45 heures. </a:t>
            </a:r>
          </a:p>
          <a:p>
            <a:pPr lvl="1"/>
            <a:r>
              <a:rPr lang="fr-FR" dirty="0"/>
              <a:t>Roxane </a:t>
            </a:r>
            <a:r>
              <a:rPr lang="fr-FR" dirty="0" smtClean="0"/>
              <a:t>VENUTI </a:t>
            </a:r>
            <a:r>
              <a:rPr lang="fr-FR" dirty="0"/>
              <a:t>60 heures.</a:t>
            </a:r>
          </a:p>
          <a:p>
            <a:pPr lvl="1"/>
            <a:r>
              <a:rPr lang="fr-FR" dirty="0"/>
              <a:t>François DURIER 50 heures. </a:t>
            </a:r>
          </a:p>
          <a:p>
            <a:r>
              <a:rPr lang="fr-FR" dirty="0" smtClean="0"/>
              <a:t>1 apprenti </a:t>
            </a:r>
          </a:p>
          <a:p>
            <a:pPr lvl="1"/>
            <a:r>
              <a:rPr lang="fr-FR" dirty="0" smtClean="0"/>
              <a:t>Tristan AURAND 35 heures. </a:t>
            </a:r>
          </a:p>
        </p:txBody>
      </p:sp>
    </p:spTree>
    <p:extLst>
      <p:ext uri="{BB962C8B-B14F-4D97-AF65-F5344CB8AC3E}">
        <p14:creationId xmlns:p14="http://schemas.microsoft.com/office/powerpoint/2010/main" val="5398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Moyen mis en place : </a:t>
            </a:r>
            <a:r>
              <a:rPr lang="fr-FR" dirty="0" smtClean="0"/>
              <a:t>Matériels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51172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r-FR" dirty="0"/>
              <a:t>1 terrain de Badminton (tapis) prêté par le comité de Badminton de l’Hérault.   </a:t>
            </a:r>
          </a:p>
          <a:p>
            <a:pPr lvl="0"/>
            <a:r>
              <a:rPr lang="fr-FR" dirty="0"/>
              <a:t>1 thermobag contenant des raquettes de prêts, des tubes de volants.</a:t>
            </a:r>
          </a:p>
          <a:p>
            <a:pPr lvl="0"/>
            <a:r>
              <a:rPr lang="fr-FR" dirty="0"/>
              <a:t>1 machine d’entraînement pour lancer les volants.</a:t>
            </a:r>
          </a:p>
          <a:p>
            <a:pPr lvl="0"/>
            <a:r>
              <a:rPr lang="fr-FR" dirty="0"/>
              <a:t>La cible de précision.</a:t>
            </a:r>
          </a:p>
          <a:p>
            <a:pPr lvl="0"/>
            <a:r>
              <a:rPr lang="fr-FR" dirty="0"/>
              <a:t>Des flyers de présentation de la Ligue Occitanie de Badminton et des clubs du département.</a:t>
            </a:r>
          </a:p>
          <a:p>
            <a:pPr lvl="0"/>
            <a:r>
              <a:rPr lang="fr-FR" dirty="0"/>
              <a:t>Des produits de désinfection (gel hydro-alcoolique, 1 grand rouleau d’essui tout). </a:t>
            </a:r>
          </a:p>
          <a:p>
            <a:pPr lvl="0"/>
            <a:r>
              <a:rPr lang="fr-FR" dirty="0"/>
              <a:t>Distribution de goodies à </a:t>
            </a:r>
            <a:r>
              <a:rPr lang="fr-FR" dirty="0" smtClean="0"/>
              <a:t>l’</a:t>
            </a:r>
            <a:r>
              <a:rPr lang="fr-FR" dirty="0"/>
              <a:t> </a:t>
            </a:r>
            <a:r>
              <a:rPr lang="fr-FR" dirty="0" smtClean="0"/>
              <a:t>effigie </a:t>
            </a:r>
            <a:r>
              <a:rPr lang="fr-FR" dirty="0"/>
              <a:t>de la ligue d’Occitanie de Badminton (porte-clés, </a:t>
            </a:r>
            <a:r>
              <a:rPr lang="fr-FR" dirty="0" smtClean="0"/>
              <a:t>bracelets, </a:t>
            </a:r>
            <a:r>
              <a:rPr lang="fr-FR" dirty="0"/>
              <a:t>stylos, magnets…). </a:t>
            </a:r>
          </a:p>
          <a:p>
            <a:pPr lvl="0"/>
            <a:r>
              <a:rPr lang="fr-FR" dirty="0"/>
              <a:t>2 tables et 4 chaises.</a:t>
            </a:r>
          </a:p>
          <a:p>
            <a:pPr lvl="0"/>
            <a:r>
              <a:rPr lang="fr-FR" dirty="0"/>
              <a:t>1 meuble de stockage.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80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 activités 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87433" y="1933690"/>
            <a:ext cx="6445134" cy="4351338"/>
          </a:xfrm>
        </p:spPr>
        <p:txBody>
          <a:bodyPr/>
          <a:lstStyle/>
          <a:p>
            <a:r>
              <a:rPr lang="fr-FR" dirty="0" smtClean="0"/>
              <a:t>Des démonstrations : </a:t>
            </a:r>
          </a:p>
          <a:p>
            <a:pPr lvl="1"/>
            <a:r>
              <a:rPr lang="fr-FR" dirty="0" smtClean="0"/>
              <a:t>Jeunes</a:t>
            </a:r>
          </a:p>
          <a:p>
            <a:pPr lvl="1"/>
            <a:r>
              <a:rPr lang="fr-FR" dirty="0" smtClean="0"/>
              <a:t>Adultes</a:t>
            </a:r>
          </a:p>
          <a:p>
            <a:pPr lvl="1"/>
            <a:r>
              <a:rPr lang="fr-FR" dirty="0" smtClean="0"/>
              <a:t>HandiBad</a:t>
            </a:r>
            <a:endParaRPr lang="fr-FR" dirty="0"/>
          </a:p>
        </p:txBody>
      </p:sp>
      <p:pic>
        <p:nvPicPr>
          <p:cNvPr id="8" name="Espace réservé du contenu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804" y="1933690"/>
            <a:ext cx="5962996" cy="447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8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fréquentation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crise </a:t>
            </a:r>
            <a:r>
              <a:rPr lang="fr-FR" dirty="0"/>
              <a:t>sanitaire a eu un impact négatif sur le nombre de visiteurs. </a:t>
            </a:r>
          </a:p>
          <a:p>
            <a:r>
              <a:rPr lang="fr-FR" dirty="0"/>
              <a:t>N</a:t>
            </a:r>
            <a:r>
              <a:rPr lang="fr-FR" dirty="0" smtClean="0"/>
              <a:t>otre stand :</a:t>
            </a:r>
          </a:p>
          <a:p>
            <a:pPr lvl="1"/>
            <a:r>
              <a:rPr lang="fr-FR" dirty="0" smtClean="0"/>
              <a:t>En semaine, </a:t>
            </a:r>
            <a:r>
              <a:rPr lang="fr-FR" dirty="0"/>
              <a:t>hors mercredi </a:t>
            </a:r>
            <a:r>
              <a:rPr lang="fr-FR" dirty="0" smtClean="0"/>
              <a:t>après-midi, la </a:t>
            </a:r>
            <a:r>
              <a:rPr lang="fr-FR" dirty="0"/>
              <a:t>fréquentation </a:t>
            </a:r>
            <a:r>
              <a:rPr lang="fr-FR" dirty="0" smtClean="0"/>
              <a:t>moyenne se situait entre </a:t>
            </a:r>
            <a:r>
              <a:rPr lang="fr-FR" dirty="0"/>
              <a:t>15/25 </a:t>
            </a:r>
            <a:r>
              <a:rPr lang="fr-FR" dirty="0" smtClean="0"/>
              <a:t>personnes. </a:t>
            </a:r>
            <a:endParaRPr lang="fr-FR" dirty="0"/>
          </a:p>
          <a:p>
            <a:pPr lvl="1"/>
            <a:r>
              <a:rPr lang="fr-FR" dirty="0"/>
              <a:t>Le mercredi </a:t>
            </a:r>
            <a:r>
              <a:rPr lang="fr-FR" dirty="0" smtClean="0"/>
              <a:t>après-midi environ </a:t>
            </a:r>
            <a:r>
              <a:rPr lang="fr-FR" dirty="0"/>
              <a:t>30 </a:t>
            </a:r>
            <a:r>
              <a:rPr lang="fr-FR" dirty="0" smtClean="0"/>
              <a:t>personnes. </a:t>
            </a:r>
            <a:endParaRPr lang="fr-FR" dirty="0"/>
          </a:p>
          <a:p>
            <a:pPr lvl="1"/>
            <a:r>
              <a:rPr lang="fr-FR" dirty="0"/>
              <a:t>Les nocturnes nous recevions environ 10/15 personnes / heure. </a:t>
            </a:r>
          </a:p>
          <a:p>
            <a:pPr lvl="1"/>
            <a:r>
              <a:rPr lang="fr-FR" dirty="0"/>
              <a:t>Les weekends nous recevions environ 30 personnes / heure.</a:t>
            </a:r>
          </a:p>
          <a:p>
            <a:r>
              <a:rPr lang="fr-FR" dirty="0" smtClean="0"/>
              <a:t>En </a:t>
            </a:r>
            <a:r>
              <a:rPr lang="fr-FR" dirty="0"/>
              <a:t>ce qui concerne nos 3 </a:t>
            </a:r>
            <a:r>
              <a:rPr lang="fr-FR" dirty="0" smtClean="0"/>
              <a:t>démonstrations, </a:t>
            </a:r>
            <a:r>
              <a:rPr lang="fr-FR" dirty="0"/>
              <a:t>seulement une dizaine de spectateurs à chaque fois. </a:t>
            </a:r>
          </a:p>
        </p:txBody>
      </p:sp>
    </p:spTree>
    <p:extLst>
      <p:ext uri="{BB962C8B-B14F-4D97-AF65-F5344CB8AC3E}">
        <p14:creationId xmlns:p14="http://schemas.microsoft.com/office/powerpoint/2010/main" val="20075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</a:t>
            </a:r>
            <a:r>
              <a:rPr lang="fr-FR" dirty="0"/>
              <a:t>f</a:t>
            </a:r>
            <a:r>
              <a:rPr lang="fr-FR" dirty="0" smtClean="0"/>
              <a:t>inancier provisoire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8614105"/>
              </p:ext>
            </p:extLst>
          </p:nvPr>
        </p:nvGraphicFramePr>
        <p:xfrm>
          <a:off x="969818" y="1364016"/>
          <a:ext cx="6261470" cy="4205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3985">
                  <a:extLst>
                    <a:ext uri="{9D8B030D-6E8A-4147-A177-3AD203B41FA5}">
                      <a16:colId xmlns:a16="http://schemas.microsoft.com/office/drawing/2014/main" val="1637383115"/>
                    </a:ext>
                  </a:extLst>
                </a:gridCol>
                <a:gridCol w="2017485">
                  <a:extLst>
                    <a:ext uri="{9D8B030D-6E8A-4147-A177-3AD203B41FA5}">
                      <a16:colId xmlns:a16="http://schemas.microsoft.com/office/drawing/2014/main" val="981911476"/>
                    </a:ext>
                  </a:extLst>
                </a:gridCol>
              </a:tblGrid>
              <a:tr h="3536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</a:rPr>
                        <a:t>Dépenses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Prix en €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346342"/>
                  </a:ext>
                </a:extLst>
              </a:tr>
              <a:tr h="6441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</a:rPr>
                        <a:t>Leroy </a:t>
                      </a:r>
                      <a:r>
                        <a:rPr lang="fr-FR" sz="2000" b="1" dirty="0" smtClean="0">
                          <a:effectLst/>
                        </a:rPr>
                        <a:t>Merlin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117.51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5872721"/>
                  </a:ext>
                </a:extLst>
              </a:tr>
              <a:tr h="708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</a:rPr>
                        <a:t>Repas </a:t>
                      </a:r>
                      <a:r>
                        <a:rPr lang="fr-FR" sz="2000" b="1" dirty="0" smtClean="0">
                          <a:effectLst/>
                        </a:rPr>
                        <a:t>foire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113.4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3241491"/>
                  </a:ext>
                </a:extLst>
              </a:tr>
              <a:tr h="708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</a:rPr>
                        <a:t>Déplacement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fr-FR" sz="2000" dirty="0">
                          <a:effectLst/>
                        </a:rPr>
                        <a:t>468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9994766"/>
                  </a:ext>
                </a:extLst>
              </a:tr>
              <a:tr h="7058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</a:rPr>
                        <a:t>Tapis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177.42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6592204"/>
                  </a:ext>
                </a:extLst>
              </a:tr>
              <a:tr h="3536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</a:rPr>
                        <a:t>Top Office 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3.59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93249466"/>
                  </a:ext>
                </a:extLst>
              </a:tr>
              <a:tr h="731163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Total</a:t>
                      </a:r>
                      <a:endParaRPr lang="fr-FR" sz="2000" b="1" dirty="0"/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879.82€</a:t>
                      </a:r>
                      <a:endParaRPr lang="fr-FR" sz="2000" b="1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854585"/>
                  </a:ext>
                </a:extLst>
              </a:tr>
            </a:tbl>
          </a:graphicData>
        </a:graphic>
      </p:graphicFrame>
      <p:sp>
        <p:nvSpPr>
          <p:cNvPr id="6" name="Espace réservé du contenu 4"/>
          <p:cNvSpPr txBox="1">
            <a:spLocks/>
          </p:cNvSpPr>
          <p:nvPr/>
        </p:nvSpPr>
        <p:spPr>
          <a:xfrm>
            <a:off x="7231288" y="1227438"/>
            <a:ext cx="4638501" cy="4618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Calibri" panose="020F0502020204030204" pitchFamily="34" charset="0"/>
              <a:buChar char="&gt;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Calibri" panose="020F0502020204030204" pitchFamily="34" charset="0"/>
              <a:buChar char="̴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000"/>
              </a:buClr>
              <a:buFont typeface="Calibri" panose="020F0502020204030204" pitchFamily="34" charset="0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/>
              <a:t>Note de frais manquantes :</a:t>
            </a:r>
          </a:p>
          <a:p>
            <a:pPr lvl="1"/>
            <a:r>
              <a:rPr lang="fr-FR" sz="1800" dirty="0" smtClean="0"/>
              <a:t>Xavier DEMANZE</a:t>
            </a:r>
          </a:p>
          <a:p>
            <a:pPr lvl="1"/>
            <a:r>
              <a:rPr lang="fr-FR" sz="1800" dirty="0" smtClean="0"/>
              <a:t>Anne-Sophie BIEULE</a:t>
            </a:r>
          </a:p>
          <a:p>
            <a:pPr lvl="1"/>
            <a:r>
              <a:rPr lang="fr-FR" sz="1800" dirty="0" smtClean="0"/>
              <a:t>Christian PRIVAT</a:t>
            </a:r>
          </a:p>
          <a:p>
            <a:pPr lvl="1"/>
            <a:r>
              <a:rPr lang="fr-FR" sz="1800" dirty="0" smtClean="0"/>
              <a:t>Germain BIEVLIET</a:t>
            </a:r>
          </a:p>
          <a:p>
            <a:pPr lvl="1"/>
            <a:r>
              <a:rPr lang="fr-FR" sz="1800" dirty="0" smtClean="0"/>
              <a:t>Marcel MAUREL</a:t>
            </a:r>
          </a:p>
          <a:p>
            <a:pPr lvl="1"/>
            <a:r>
              <a:rPr lang="fr-FR" sz="1800" dirty="0" smtClean="0"/>
              <a:t>Christophe FAULMANN</a:t>
            </a:r>
          </a:p>
          <a:p>
            <a:pPr lvl="1"/>
            <a:r>
              <a:rPr lang="fr-FR" sz="1800" dirty="0" smtClean="0"/>
              <a:t>Laetitia PALLOURE </a:t>
            </a:r>
          </a:p>
          <a:p>
            <a:pPr lvl="1"/>
            <a:r>
              <a:rPr lang="fr-FR" sz="1800" dirty="0" smtClean="0"/>
              <a:t>Gilles CASTILLON</a:t>
            </a:r>
          </a:p>
        </p:txBody>
      </p:sp>
    </p:spTree>
    <p:extLst>
      <p:ext uri="{BB962C8B-B14F-4D97-AF65-F5344CB8AC3E}">
        <p14:creationId xmlns:p14="http://schemas.microsoft.com/office/powerpoint/2010/main" val="1932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photos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7" y="1683096"/>
            <a:ext cx="3681566" cy="4908754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313" y="3846156"/>
            <a:ext cx="6101542" cy="274569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524" y="365125"/>
            <a:ext cx="4389120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6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11">
      <a:dk1>
        <a:srgbClr val="000000"/>
      </a:dk1>
      <a:lt1>
        <a:sysClr val="window" lastClr="FFFFFF"/>
      </a:lt1>
      <a:dk2>
        <a:srgbClr val="595959"/>
      </a:dk2>
      <a:lt2>
        <a:srgbClr val="E7E6E6"/>
      </a:lt2>
      <a:accent1>
        <a:srgbClr val="FFC000"/>
      </a:accent1>
      <a:accent2>
        <a:srgbClr val="BD3939"/>
      </a:accent2>
      <a:accent3>
        <a:srgbClr val="A5A5A5"/>
      </a:accent3>
      <a:accent4>
        <a:srgbClr val="F40C0C"/>
      </a:accent4>
      <a:accent5>
        <a:srgbClr val="38C400"/>
      </a:accent5>
      <a:accent6>
        <a:srgbClr val="48A1FA"/>
      </a:accent6>
      <a:hlink>
        <a:srgbClr val="4A2739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376</Words>
  <Application>Microsoft Office PowerPoint</Application>
  <PresentationFormat>Grand écran</PresentationFormat>
  <Paragraphs>70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Britannic Bold</vt:lpstr>
      <vt:lpstr>Calibri</vt:lpstr>
      <vt:lpstr>Calibri Light</vt:lpstr>
      <vt:lpstr>Times New Roman</vt:lpstr>
      <vt:lpstr>Thème Office</vt:lpstr>
      <vt:lpstr>BILAN  </vt:lpstr>
      <vt:lpstr>Contexte</vt:lpstr>
      <vt:lpstr>Photo du plan de la foire et du stand</vt:lpstr>
      <vt:lpstr>Moyen mis en place : Humain </vt:lpstr>
      <vt:lpstr>Moyen mis en place : Matériels</vt:lpstr>
      <vt:lpstr>Nos activités </vt:lpstr>
      <vt:lpstr>La fréquentation</vt:lpstr>
      <vt:lpstr>Bilan financier provisoire</vt:lpstr>
      <vt:lpstr>Quelques photos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LMP B</dc:creator>
  <cp:lastModifiedBy>Tristan Aurand</cp:lastModifiedBy>
  <cp:revision>26</cp:revision>
  <dcterms:created xsi:type="dcterms:W3CDTF">2017-10-25T12:16:59Z</dcterms:created>
  <dcterms:modified xsi:type="dcterms:W3CDTF">2021-09-24T15:14:59Z</dcterms:modified>
</cp:coreProperties>
</file>